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62" r:id="rId5"/>
    <p:sldId id="273" r:id="rId6"/>
    <p:sldId id="265" r:id="rId7"/>
    <p:sldId id="267" r:id="rId8"/>
    <p:sldId id="269" r:id="rId9"/>
    <p:sldId id="270" r:id="rId10"/>
    <p:sldId id="271" r:id="rId11"/>
    <p:sldId id="272" r:id="rId12"/>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8" autoAdjust="0"/>
    <p:restoredTop sz="66958" autoAdjust="0"/>
  </p:normalViewPr>
  <p:slideViewPr>
    <p:cSldViewPr snapToGrid="0" snapToObjects="1">
      <p:cViewPr>
        <p:scale>
          <a:sx n="152" d="100"/>
          <a:sy n="152" d="100"/>
        </p:scale>
        <p:origin x="936" y="27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3ED2EA-1BE4-DA4A-88B9-2F770F6417F5}" type="datetimeFigureOut">
              <a:rPr lang="sv-SE" smtClean="0"/>
              <a:t>2015-10-03</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84B9FD-2F45-5F42-816F-5606A6228B08}" type="slidenum">
              <a:rPr lang="sv-SE" smtClean="0"/>
              <a:t>‹#›</a:t>
            </a:fld>
            <a:endParaRPr lang="sv-SE"/>
          </a:p>
        </p:txBody>
      </p:sp>
    </p:spTree>
    <p:extLst>
      <p:ext uri="{BB962C8B-B14F-4D97-AF65-F5344CB8AC3E}">
        <p14:creationId xmlns:p14="http://schemas.microsoft.com/office/powerpoint/2010/main" val="36240381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Hej och välkommen till Ekonomipejl! </a:t>
            </a:r>
          </a:p>
          <a:p>
            <a:endParaRPr lang="sv-SE" dirty="0" smtClean="0"/>
          </a:p>
          <a:p>
            <a:r>
              <a:rPr lang="sv-SE" dirty="0" smtClean="0"/>
              <a:t>Ekonomipejl</a:t>
            </a:r>
            <a:r>
              <a:rPr lang="sv-SE" baseline="0" dirty="0" smtClean="0"/>
              <a:t> är e</a:t>
            </a:r>
            <a:r>
              <a:rPr lang="sv-SE" dirty="0" smtClean="0"/>
              <a:t>n utbildning</a:t>
            </a:r>
            <a:r>
              <a:rPr lang="sv-SE" baseline="0" dirty="0" smtClean="0"/>
              <a:t> kring vardagsekonomi för unga som Nordea står bakom. Du vet väl att det i konceptet Ekonomipejl ingår att du kan boka ett kostnadsfritt besök till din klass av en anställd och särskilt utbildad inspiratör från Nordea? Boka besök gör du på </a:t>
            </a:r>
            <a:r>
              <a:rPr lang="sv-SE" baseline="0" dirty="0" err="1" smtClean="0"/>
              <a:t>www.nordea.se</a:t>
            </a:r>
            <a:r>
              <a:rPr lang="sv-SE" baseline="0" dirty="0" smtClean="0"/>
              <a:t>/ekonomipejl. Här kan du även läsa mer om Ekonomipejl och få mer inspiration i en särskild lärarinstruktion, ta del av små filmer med mera.</a:t>
            </a:r>
          </a:p>
          <a:p>
            <a:endParaRPr lang="sv-SE" baseline="0" dirty="0" smtClean="0"/>
          </a:p>
          <a:p>
            <a:r>
              <a:rPr lang="sv-SE" baseline="0" dirty="0" smtClean="0"/>
              <a:t>Denna presentation du nu har öppnat är tänkt att använda som ett stöd för din introduktion av Ekonomipejl i din klass innan ni får besök av inspiratören. </a:t>
            </a:r>
          </a:p>
          <a:p>
            <a:endParaRPr lang="sv-SE" baseline="0" dirty="0" smtClean="0"/>
          </a:p>
          <a:p>
            <a:r>
              <a:rPr lang="sv-SE" baseline="0" dirty="0" smtClean="0"/>
              <a:t>Presentationen syftar till att väcka elevernas tankar kring vardagsekonomi, få igång diskussioner och inventera föreställningar samt undersöka om det är några frågor som är speciellt intressanta för just dina elever. I detta skedet handlar det inte om att ge alla svar utan mer om att eleverna ska börja ställa frågor. Genom att du sedan har en kort dialog med den inspiratör som kommer till din klass kan sedan hen redan innan besöket planera hur djupt hen ska gå i sin presentation och diskussion med eleverna.</a:t>
            </a:r>
          </a:p>
          <a:p>
            <a:endParaRPr lang="sv-SE" baseline="0" dirty="0" smtClean="0"/>
          </a:p>
          <a:p>
            <a:r>
              <a:rPr lang="sv-SE" baseline="0" dirty="0" smtClean="0"/>
              <a:t>För varje bild finns ett antal stödanteckningar här i kommentarsfältet. De gör på inget sätt anspråk att vara fullständiga utan ska just ses som ett stöd till dig som pedagog.</a:t>
            </a:r>
          </a:p>
          <a:p>
            <a:endParaRPr lang="sv-SE" baseline="0" dirty="0" smtClean="0"/>
          </a:p>
          <a:p>
            <a:r>
              <a:rPr lang="sv-SE" dirty="0" smtClean="0"/>
              <a:t>Berätta att ni i klassen under en tid ska arbeta med vardagsekonomi och få ett besök av en inspiratör</a:t>
            </a:r>
            <a:r>
              <a:rPr lang="sv-SE" baseline="0" dirty="0" smtClean="0"/>
              <a:t> från Nordea. Utbildningen kallas Ekonomipejl och eleverna kan redan nu gå in på </a:t>
            </a:r>
            <a:r>
              <a:rPr lang="sv-SE" baseline="0" dirty="0" err="1" smtClean="0"/>
              <a:t>www.nordea.se</a:t>
            </a:r>
            <a:r>
              <a:rPr lang="sv-SE" baseline="0" dirty="0" smtClean="0"/>
              <a:t>/ekonomipejl för att där också se ett antal små filmer om vardagsekonomi.</a:t>
            </a:r>
            <a:endParaRPr lang="sv-SE" dirty="0" smtClean="0"/>
          </a:p>
          <a:p>
            <a:endParaRPr lang="sv-SE" dirty="0"/>
          </a:p>
        </p:txBody>
      </p:sp>
      <p:sp>
        <p:nvSpPr>
          <p:cNvPr id="4" name="Platshållare för bildnummer 3"/>
          <p:cNvSpPr>
            <a:spLocks noGrp="1"/>
          </p:cNvSpPr>
          <p:nvPr>
            <p:ph type="sldNum" sz="quarter" idx="10"/>
          </p:nvPr>
        </p:nvSpPr>
        <p:spPr/>
        <p:txBody>
          <a:bodyPr/>
          <a:lstStyle/>
          <a:p>
            <a:fld id="{C984B9FD-2F45-5F42-816F-5606A6228B08}" type="slidenum">
              <a:rPr lang="sv-SE" smtClean="0"/>
              <a:t>1</a:t>
            </a:fld>
            <a:endParaRPr lang="sv-SE"/>
          </a:p>
        </p:txBody>
      </p:sp>
    </p:spTree>
    <p:extLst>
      <p:ext uri="{BB962C8B-B14F-4D97-AF65-F5344CB8AC3E}">
        <p14:creationId xmlns:p14="http://schemas.microsoft.com/office/powerpoint/2010/main" val="1424485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För att göra besöket så bra som möjligt är det bra om eleverna nu ytterligare får en liten stund att precisera sina ev. kvarvarande frågor,</a:t>
            </a:r>
            <a:r>
              <a:rPr lang="sv-SE" baseline="0" dirty="0" smtClean="0"/>
              <a:t> </a:t>
            </a:r>
            <a:r>
              <a:rPr lang="sv-SE" dirty="0" smtClean="0"/>
              <a:t>som du sedan</a:t>
            </a:r>
            <a:r>
              <a:rPr lang="sv-SE" baseline="0" dirty="0" smtClean="0"/>
              <a:t> kan samla ihop och maila till din inspiratör. Inspiratören ”bakar” in dessa frågor i sin presentation och förbereder besöket så att just din klass får ut så mycket som möjligt av det.</a:t>
            </a:r>
            <a:endParaRPr lang="sv-SE" dirty="0" smtClean="0"/>
          </a:p>
          <a:p>
            <a:endParaRPr lang="sv-SE" dirty="0"/>
          </a:p>
        </p:txBody>
      </p:sp>
      <p:sp>
        <p:nvSpPr>
          <p:cNvPr id="4" name="Platshållare för bildnummer 3"/>
          <p:cNvSpPr>
            <a:spLocks noGrp="1"/>
          </p:cNvSpPr>
          <p:nvPr>
            <p:ph type="sldNum" sz="quarter" idx="10"/>
          </p:nvPr>
        </p:nvSpPr>
        <p:spPr/>
        <p:txBody>
          <a:bodyPr/>
          <a:lstStyle/>
          <a:p>
            <a:fld id="{C984B9FD-2F45-5F42-816F-5606A6228B08}" type="slidenum">
              <a:rPr lang="sv-SE" smtClean="0"/>
              <a:t>10</a:t>
            </a:fld>
            <a:endParaRPr lang="sv-SE"/>
          </a:p>
        </p:txBody>
      </p:sp>
    </p:spTree>
    <p:extLst>
      <p:ext uri="{BB962C8B-B14F-4D97-AF65-F5344CB8AC3E}">
        <p14:creationId xmlns:p14="http://schemas.microsoft.com/office/powerpoint/2010/main" val="78215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Vad tänker</a:t>
            </a:r>
            <a:r>
              <a:rPr lang="sv-SE" baseline="0" dirty="0" smtClean="0"/>
              <a:t> eleverna på när de hör ordet vardagsekonomi?</a:t>
            </a:r>
          </a:p>
          <a:p>
            <a:endParaRPr lang="sv-SE" baseline="0" dirty="0" smtClean="0"/>
          </a:p>
          <a:p>
            <a:r>
              <a:rPr lang="sv-SE" baseline="0" dirty="0" smtClean="0"/>
              <a:t>Gå igenom detta på det sätt du finner lämpligast. Här följer några exempel som brukar vara omtyckta:</a:t>
            </a:r>
          </a:p>
          <a:p>
            <a:endParaRPr lang="sv-SE" baseline="0" dirty="0" smtClean="0"/>
          </a:p>
          <a:p>
            <a:pPr marL="0" indent="0">
              <a:buFontTx/>
              <a:buNone/>
            </a:pPr>
            <a:r>
              <a:rPr lang="sv-SE" baseline="0" dirty="0" smtClean="0"/>
              <a:t>Skriv upp det som eleverna tänker på tavlan utan att direkt bemöta påståendena. Ta en bild på alla orden skriv ut bilden och lägg den i en slutet kuvert. När ni sedan arbetat er igenom hela Ekonomipejl gör om denna inventeringsövning igen, fotografera och jämför elevernas föreställningar om vardagsekonomi innan och efter Ekonomipejl. Ser bilderna olika ut? Diskutera resultatet.</a:t>
            </a:r>
          </a:p>
          <a:p>
            <a:pPr marL="0" indent="0">
              <a:buFontTx/>
              <a:buNone/>
            </a:pPr>
            <a:endParaRPr lang="sv-SE" baseline="0" dirty="0" smtClean="0"/>
          </a:p>
          <a:p>
            <a:pPr marL="0" indent="0">
              <a:buFontTx/>
              <a:buNone/>
            </a:pPr>
            <a:r>
              <a:rPr lang="sv-SE" baseline="0" dirty="0" smtClean="0"/>
              <a:t>Låt eleverna först enskilt och sedan i grupp diskutera frågan.</a:t>
            </a:r>
          </a:p>
          <a:p>
            <a:pPr marL="0" indent="0">
              <a:buFontTx/>
              <a:buNone/>
            </a:pPr>
            <a:endParaRPr lang="sv-SE" baseline="0" dirty="0" smtClean="0"/>
          </a:p>
          <a:p>
            <a:pPr marL="0" indent="0">
              <a:buFontTx/>
              <a:buNone/>
            </a:pPr>
            <a:r>
              <a:rPr lang="sv-SE" baseline="0" dirty="0" smtClean="0"/>
              <a:t>Låt eleverna först 2 och 2 diskutera frågan och skriva ned 8 ord som beskriver och förklarar vardagsekonomi för dem. Därefter sätter du ihop 2 grupper så att man blir 4 och 4. Låt dessa grupper enas om 8 ord. Slå ihop 2 stycken 4:a grupper så du nu har 8 personer i varje grupp och låt dessa grupper enas om 8 ord. Sedan gör du på detta sätt tills ni har en helklassdiskussion.</a:t>
            </a:r>
            <a:endParaRPr lang="sv-SE" dirty="0" smtClean="0"/>
          </a:p>
          <a:p>
            <a:endParaRPr lang="sv-SE" dirty="0"/>
          </a:p>
        </p:txBody>
      </p:sp>
      <p:sp>
        <p:nvSpPr>
          <p:cNvPr id="4" name="Platshållare för bildnummer 3"/>
          <p:cNvSpPr>
            <a:spLocks noGrp="1"/>
          </p:cNvSpPr>
          <p:nvPr>
            <p:ph type="sldNum" sz="quarter" idx="10"/>
          </p:nvPr>
        </p:nvSpPr>
        <p:spPr/>
        <p:txBody>
          <a:bodyPr/>
          <a:lstStyle/>
          <a:p>
            <a:fld id="{C984B9FD-2F45-5F42-816F-5606A6228B08}" type="slidenum">
              <a:rPr lang="sv-SE" smtClean="0"/>
              <a:t>2</a:t>
            </a:fld>
            <a:endParaRPr lang="sv-SE"/>
          </a:p>
        </p:txBody>
      </p:sp>
    </p:spTree>
    <p:extLst>
      <p:ext uri="{BB962C8B-B14F-4D97-AF65-F5344CB8AC3E}">
        <p14:creationId xmlns:p14="http://schemas.microsoft.com/office/powerpoint/2010/main" val="2465157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När ni nu i klassen gemensamt kommit fram till vad vardagsekonomi betyder för er</a:t>
            </a:r>
            <a:r>
              <a:rPr lang="sv-SE" baseline="0" dirty="0" smtClean="0"/>
              <a:t>, diskutera hur man lär sig detta. Är det av sina föräldrar? Av kompisar? I skolan? Genom medier? Vad är bra och vad är mindre bra? Finns det risker med hur och vad vi lär oss om ekonomi som sedan på ett negativt sätt kan prägla vårt sätt att handskas med pengar även när vi blir vuxna?</a:t>
            </a:r>
          </a:p>
          <a:p>
            <a:endParaRPr lang="sv-SE" baseline="0" dirty="0" smtClean="0"/>
          </a:p>
          <a:p>
            <a:r>
              <a:rPr lang="sv-SE" baseline="0" dirty="0" smtClean="0"/>
              <a:t>Det finns undersökningar som är gjorda i Storbritannien som visar att föräldrar där är sämst i Europa på att lära sina barn om ekonomi och svenska föräldrar är näst sämst. Varför är det så? I Ungern t.ex. är föräldrar väldigt bra på att lära sina barn ta hand om pengar. Kan det vara så att det beror på att det generellt är svårare att få pengar att räcka till där? Det finns idag ännu ingen forskning som kan visa på tydliga förklaringar till skillnaderna.</a:t>
            </a:r>
            <a:endParaRPr lang="sv-SE" dirty="0" smtClean="0"/>
          </a:p>
          <a:p>
            <a:endParaRPr lang="sv-SE" dirty="0"/>
          </a:p>
        </p:txBody>
      </p:sp>
      <p:sp>
        <p:nvSpPr>
          <p:cNvPr id="4" name="Platshållare för bildnummer 3"/>
          <p:cNvSpPr>
            <a:spLocks noGrp="1"/>
          </p:cNvSpPr>
          <p:nvPr>
            <p:ph type="sldNum" sz="quarter" idx="10"/>
          </p:nvPr>
        </p:nvSpPr>
        <p:spPr/>
        <p:txBody>
          <a:bodyPr/>
          <a:lstStyle/>
          <a:p>
            <a:fld id="{C984B9FD-2F45-5F42-816F-5606A6228B08}" type="slidenum">
              <a:rPr lang="sv-SE" smtClean="0"/>
              <a:t>3</a:t>
            </a:fld>
            <a:endParaRPr lang="sv-SE"/>
          </a:p>
        </p:txBody>
      </p:sp>
    </p:spTree>
    <p:extLst>
      <p:ext uri="{BB962C8B-B14F-4D97-AF65-F5344CB8AC3E}">
        <p14:creationId xmlns:p14="http://schemas.microsoft.com/office/powerpoint/2010/main" val="3048590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Är det här med vardagsekonomi så svårt egentligen?</a:t>
            </a:r>
            <a:r>
              <a:rPr lang="sv-SE" baseline="0" dirty="0" smtClean="0"/>
              <a:t> Handlar det inte om inkomster, min månadspeng och utgifter under en månad och få det att gå ihop?</a:t>
            </a:r>
          </a:p>
          <a:p>
            <a:endParaRPr lang="sv-SE" baseline="0" dirty="0" smtClean="0"/>
          </a:p>
          <a:p>
            <a:r>
              <a:rPr lang="sv-SE" baseline="0" dirty="0" smtClean="0"/>
              <a:t>Diskutera igenom hur vardagsekonomin ser ut när man är:</a:t>
            </a:r>
          </a:p>
          <a:p>
            <a:pPr marL="0" indent="0">
              <a:buFontTx/>
              <a:buNone/>
            </a:pPr>
            <a:r>
              <a:rPr lang="sv-SE" baseline="0" dirty="0" smtClean="0"/>
              <a:t>5 år</a:t>
            </a:r>
          </a:p>
          <a:p>
            <a:pPr marL="0" indent="0">
              <a:buFontTx/>
              <a:buNone/>
            </a:pPr>
            <a:r>
              <a:rPr lang="sv-SE" baseline="0" dirty="0" smtClean="0"/>
              <a:t>10 år</a:t>
            </a:r>
          </a:p>
          <a:p>
            <a:pPr marL="0" indent="0">
              <a:buFontTx/>
              <a:buNone/>
            </a:pPr>
            <a:r>
              <a:rPr lang="sv-SE" baseline="0" dirty="0" smtClean="0"/>
              <a:t>15 år</a:t>
            </a:r>
          </a:p>
          <a:p>
            <a:pPr marL="0" indent="0">
              <a:buFontTx/>
              <a:buNone/>
            </a:pPr>
            <a:r>
              <a:rPr lang="sv-SE" baseline="0" dirty="0" smtClean="0"/>
              <a:t>18 år</a:t>
            </a:r>
          </a:p>
          <a:p>
            <a:pPr marL="0" indent="0">
              <a:buFontTx/>
              <a:buNone/>
            </a:pPr>
            <a:r>
              <a:rPr lang="sv-SE" baseline="0" dirty="0" smtClean="0"/>
              <a:t>25 år</a:t>
            </a:r>
          </a:p>
          <a:p>
            <a:pPr marL="0" indent="0">
              <a:buFontTx/>
              <a:buNone/>
            </a:pPr>
            <a:endParaRPr lang="sv-SE" baseline="0" dirty="0" smtClean="0"/>
          </a:p>
          <a:p>
            <a:pPr marL="0" indent="0">
              <a:buFontTx/>
              <a:buNone/>
            </a:pPr>
            <a:r>
              <a:rPr lang="sv-SE" baseline="0" dirty="0" smtClean="0"/>
              <a:t>Vilka är det stora skillnaderna? Vilka delar ingår i vardagsekonomin när man är vuxen och bor hemifrån?</a:t>
            </a:r>
          </a:p>
          <a:p>
            <a:endParaRPr lang="sv-SE" dirty="0"/>
          </a:p>
        </p:txBody>
      </p:sp>
      <p:sp>
        <p:nvSpPr>
          <p:cNvPr id="4" name="Platshållare för bildnummer 3"/>
          <p:cNvSpPr>
            <a:spLocks noGrp="1"/>
          </p:cNvSpPr>
          <p:nvPr>
            <p:ph type="sldNum" sz="quarter" idx="10"/>
          </p:nvPr>
        </p:nvSpPr>
        <p:spPr/>
        <p:txBody>
          <a:bodyPr/>
          <a:lstStyle/>
          <a:p>
            <a:fld id="{C984B9FD-2F45-5F42-816F-5606A6228B08}" type="slidenum">
              <a:rPr lang="sv-SE" smtClean="0"/>
              <a:t>4</a:t>
            </a:fld>
            <a:endParaRPr lang="sv-SE"/>
          </a:p>
        </p:txBody>
      </p:sp>
    </p:spTree>
    <p:extLst>
      <p:ext uri="{BB962C8B-B14F-4D97-AF65-F5344CB8AC3E}">
        <p14:creationId xmlns:p14="http://schemas.microsoft.com/office/powerpoint/2010/main" val="1163433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När</a:t>
            </a:r>
            <a:r>
              <a:rPr lang="sv-SE" baseline="0" dirty="0" smtClean="0"/>
              <a:t> ni nu kommit en bit in i introduktionen och denna presentation har säkert eleverna börjat få lite frågor och funderingar, inte minst från det att man själv eller i grupp funderat över kring föregående bild. </a:t>
            </a:r>
          </a:p>
          <a:p>
            <a:r>
              <a:rPr lang="sv-SE" baseline="0" dirty="0" smtClean="0"/>
              <a:t>På denna bild fylls det på med fler frågor som är vanliga bland ungdomar.</a:t>
            </a:r>
          </a:p>
          <a:p>
            <a:endParaRPr lang="sv-SE" baseline="0" dirty="0" smtClean="0"/>
          </a:p>
          <a:p>
            <a:r>
              <a:rPr lang="sv-SE" baseline="0" dirty="0" smtClean="0"/>
              <a:t>Be eleverna berätta om sina ev. frågor och låt dem därefter enskilt eller i grupp sitta en stund till och notera ned sina frågor. Det gör absolut inget om flera elever noterar samma frågor förstås.</a:t>
            </a:r>
            <a:endParaRPr lang="sv-SE" dirty="0" smtClean="0"/>
          </a:p>
          <a:p>
            <a:endParaRPr lang="sv-SE" dirty="0"/>
          </a:p>
        </p:txBody>
      </p:sp>
      <p:sp>
        <p:nvSpPr>
          <p:cNvPr id="4" name="Platshållare för bildnummer 3"/>
          <p:cNvSpPr>
            <a:spLocks noGrp="1"/>
          </p:cNvSpPr>
          <p:nvPr>
            <p:ph type="sldNum" sz="quarter" idx="10"/>
          </p:nvPr>
        </p:nvSpPr>
        <p:spPr/>
        <p:txBody>
          <a:bodyPr/>
          <a:lstStyle/>
          <a:p>
            <a:fld id="{C984B9FD-2F45-5F42-816F-5606A6228B08}" type="slidenum">
              <a:rPr lang="sv-SE" smtClean="0"/>
              <a:t>5</a:t>
            </a:fld>
            <a:endParaRPr lang="sv-SE"/>
          </a:p>
        </p:txBody>
      </p:sp>
    </p:spTree>
    <p:extLst>
      <p:ext uri="{BB962C8B-B14F-4D97-AF65-F5344CB8AC3E}">
        <p14:creationId xmlns:p14="http://schemas.microsoft.com/office/powerpoint/2010/main" val="1961080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Frågorna är eller blir många lite undan för undan. Inte minst när man kanske ska nyttja studiebidraget själv eller när man efter gymnasiet kanske ska flytta</a:t>
            </a:r>
            <a:r>
              <a:rPr lang="sv-SE" baseline="0" dirty="0" smtClean="0"/>
              <a:t> hemifrån och börja plugga, jobba eller söka jobb. </a:t>
            </a:r>
          </a:p>
          <a:p>
            <a:r>
              <a:rPr lang="sv-SE" baseline="0" dirty="0" smtClean="0"/>
              <a:t>Hur ska man hantera ekonomin om man som kompisar delar på en bostad? </a:t>
            </a:r>
          </a:p>
          <a:p>
            <a:r>
              <a:rPr lang="sv-SE" baseline="0" dirty="0" smtClean="0"/>
              <a:t>Är det något speciellt jag behöver tänka på gällande ekonomin om jag blir sambo?  </a:t>
            </a:r>
          </a:p>
          <a:p>
            <a:r>
              <a:rPr lang="sv-SE" baseline="0" dirty="0" smtClean="0"/>
              <a:t>Om jag bor hemma ett tag till efter gymnasiet så kommer säkert frågan förr eller senare kring hur man ska hjälpa till med såväl sysslor som vardagsekonomi hemma? … och även om de inte gör det kanske det är rätt att själv föra frågorna på tal?</a:t>
            </a:r>
          </a:p>
          <a:p>
            <a:endParaRPr lang="sv-SE" baseline="0" dirty="0" smtClean="0"/>
          </a:p>
          <a:p>
            <a:r>
              <a:rPr lang="sv-SE" baseline="0" dirty="0" smtClean="0"/>
              <a:t>Detta och fler frågor är sådana ni kan arbeta med kopplat till vardagsekonomi och i utbildningen Ekonomipejl.</a:t>
            </a:r>
          </a:p>
          <a:p>
            <a:endParaRPr lang="sv-SE" baseline="0" dirty="0" smtClean="0"/>
          </a:p>
          <a:p>
            <a:r>
              <a:rPr lang="sv-SE" baseline="0" dirty="0" smtClean="0"/>
              <a:t>Under det kommande besöket av inspiratören kommer mycket fokus ligga på diskussion kring de frågor eleverna känner mest angelägna. Efter besöket kan ni själva i klassen sammanfatta och fördjupa er kring de frågor och områden och på det sätt du som lärare har möjlighet till och finner lämpligt. </a:t>
            </a:r>
          </a:p>
          <a:p>
            <a:endParaRPr lang="sv-SE" baseline="0" dirty="0" smtClean="0"/>
          </a:p>
          <a:p>
            <a:r>
              <a:rPr lang="sv-SE" baseline="0" dirty="0" smtClean="0"/>
              <a:t>Till din hjälp finns också en speciellt framtagen utbildningsfolder för Ekonomipejl som du får information kring hur du får tag i på </a:t>
            </a:r>
            <a:r>
              <a:rPr lang="sv-SE" baseline="0" dirty="0" err="1" smtClean="0"/>
              <a:t>www.nordea.se</a:t>
            </a:r>
            <a:r>
              <a:rPr lang="sv-SE" baseline="0" dirty="0" smtClean="0"/>
              <a:t>/ekonomipejl</a:t>
            </a:r>
            <a:endParaRPr lang="sv-SE" dirty="0" smtClean="0"/>
          </a:p>
          <a:p>
            <a:endParaRPr lang="sv-SE" dirty="0"/>
          </a:p>
        </p:txBody>
      </p:sp>
      <p:sp>
        <p:nvSpPr>
          <p:cNvPr id="4" name="Platshållare för bildnummer 3"/>
          <p:cNvSpPr>
            <a:spLocks noGrp="1"/>
          </p:cNvSpPr>
          <p:nvPr>
            <p:ph type="sldNum" sz="quarter" idx="10"/>
          </p:nvPr>
        </p:nvSpPr>
        <p:spPr/>
        <p:txBody>
          <a:bodyPr/>
          <a:lstStyle/>
          <a:p>
            <a:fld id="{C984B9FD-2F45-5F42-816F-5606A6228B08}" type="slidenum">
              <a:rPr lang="sv-SE" smtClean="0"/>
              <a:t>6</a:t>
            </a:fld>
            <a:endParaRPr lang="sv-SE"/>
          </a:p>
        </p:txBody>
      </p:sp>
    </p:spTree>
    <p:extLst>
      <p:ext uri="{BB962C8B-B14F-4D97-AF65-F5344CB8AC3E}">
        <p14:creationId xmlns:p14="http://schemas.microsoft.com/office/powerpoint/2010/main" val="3872962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Ekonomipejl </a:t>
            </a:r>
            <a:r>
              <a:rPr lang="sv-SE" dirty="0" smtClean="0"/>
              <a:t>är en utbildning eller ett utbildningskoncept i vardagsekonomi för unga som Nordea startade 2010. Kärnan i Ekonomipejl är besöket av anställda och utbildade inspiratörer från Nordea som kostnadsfritt kommer på besök till din klass och pratar vardagsekonomi. </a:t>
            </a:r>
          </a:p>
          <a:p>
            <a:endParaRPr lang="sv-SE" dirty="0" smtClean="0"/>
          </a:p>
          <a:p>
            <a:r>
              <a:rPr lang="sv-SE" dirty="0" smtClean="0"/>
              <a:t>Besöken och Ekonomipejl är mycket omtyckta och</a:t>
            </a:r>
            <a:r>
              <a:rPr lang="sv-SE" baseline="0" dirty="0" smtClean="0"/>
              <a:t> bara under år 2014</a:t>
            </a:r>
            <a:r>
              <a:rPr lang="sv-SE" dirty="0" smtClean="0"/>
              <a:t> har över 17 000 elever fått besök runt om i vårt land. Besöket</a:t>
            </a:r>
            <a:r>
              <a:rPr lang="sv-SE" baseline="0" dirty="0" smtClean="0"/>
              <a:t> bokas på </a:t>
            </a:r>
            <a:r>
              <a:rPr lang="sv-SE" baseline="0" dirty="0" err="1" smtClean="0"/>
              <a:t>www.nordea.se</a:t>
            </a:r>
            <a:r>
              <a:rPr lang="sv-SE" baseline="0" dirty="0" smtClean="0"/>
              <a:t>/ekonomipejl. </a:t>
            </a:r>
          </a:p>
          <a:p>
            <a:endParaRPr lang="sv-SE" baseline="0" dirty="0" smtClean="0"/>
          </a:p>
          <a:p>
            <a:r>
              <a:rPr lang="sv-SE" baseline="0" dirty="0" smtClean="0"/>
              <a:t>Du som lärare kommer att få en lokal kontakt från Nordea där just er skolan är belägen. Skulle det vara så att Nordea inte finns i den region där er skola ligger blir ni ändå kontaktade på de kontaktuppgifter ni lämnat via anmälan och får då råd och tips på hur ni själva kan använda framtaget material.</a:t>
            </a:r>
          </a:p>
          <a:p>
            <a:endParaRPr lang="sv-SE" dirty="0" smtClean="0"/>
          </a:p>
          <a:p>
            <a:r>
              <a:rPr lang="sv-SE" dirty="0" smtClean="0"/>
              <a:t>I konceptet Ekonomipejl ingår vid sidan om besöket (med ovanstående</a:t>
            </a:r>
            <a:r>
              <a:rPr lang="sv-SE" baseline="0" dirty="0" smtClean="0"/>
              <a:t> reservation)</a:t>
            </a:r>
            <a:r>
              <a:rPr lang="sv-SE" dirty="0" smtClean="0"/>
              <a:t>:</a:t>
            </a:r>
          </a:p>
          <a:p>
            <a:endParaRPr lang="sv-SE" dirty="0" smtClean="0"/>
          </a:p>
          <a:p>
            <a:pPr marL="0" indent="0">
              <a:buFontTx/>
              <a:buNone/>
            </a:pPr>
            <a:r>
              <a:rPr lang="sv-SE" dirty="0" smtClean="0"/>
              <a:t>En introduktions PPT som du nu nyttjar</a:t>
            </a:r>
          </a:p>
          <a:p>
            <a:pPr marL="0" indent="0">
              <a:buFontTx/>
              <a:buNone/>
            </a:pPr>
            <a:r>
              <a:rPr lang="sv-SE" dirty="0" smtClean="0"/>
              <a:t>Pedagogiskt</a:t>
            </a:r>
            <a:r>
              <a:rPr lang="sv-SE" baseline="0" dirty="0" smtClean="0"/>
              <a:t> stödmaterial som går olika djupt in i ämnet för inspiratören som är framtaget och verifierat bland ett stort antal pedagoger</a:t>
            </a:r>
          </a:p>
          <a:p>
            <a:pPr marL="0" indent="0">
              <a:buFontTx/>
              <a:buNone/>
            </a:pPr>
            <a:r>
              <a:rPr lang="sv-SE" baseline="0" dirty="0" smtClean="0"/>
              <a:t>En lärarinstruktion</a:t>
            </a:r>
          </a:p>
          <a:p>
            <a:pPr marL="0" indent="0">
              <a:buFontTx/>
              <a:buNone/>
            </a:pPr>
            <a:r>
              <a:rPr lang="sv-SE" baseline="0" dirty="0" smtClean="0"/>
              <a:t>En inspirerande och sammanfattande folder</a:t>
            </a:r>
          </a:p>
          <a:p>
            <a:pPr marL="0" indent="0">
              <a:buFontTx/>
              <a:buNone/>
            </a:pPr>
            <a:r>
              <a:rPr lang="sv-SE" baseline="0" dirty="0" smtClean="0"/>
              <a:t>Filmer</a:t>
            </a:r>
          </a:p>
          <a:p>
            <a:endParaRPr lang="sv-SE" dirty="0"/>
          </a:p>
        </p:txBody>
      </p:sp>
      <p:sp>
        <p:nvSpPr>
          <p:cNvPr id="4" name="Platshållare för bildnummer 3"/>
          <p:cNvSpPr>
            <a:spLocks noGrp="1"/>
          </p:cNvSpPr>
          <p:nvPr>
            <p:ph type="sldNum" sz="quarter" idx="10"/>
          </p:nvPr>
        </p:nvSpPr>
        <p:spPr/>
        <p:txBody>
          <a:bodyPr/>
          <a:lstStyle/>
          <a:p>
            <a:fld id="{C984B9FD-2F45-5F42-816F-5606A6228B08}" type="slidenum">
              <a:rPr lang="sv-SE" smtClean="0"/>
              <a:t>7</a:t>
            </a:fld>
            <a:endParaRPr lang="sv-SE"/>
          </a:p>
        </p:txBody>
      </p:sp>
    </p:spTree>
    <p:extLst>
      <p:ext uri="{BB962C8B-B14F-4D97-AF65-F5344CB8AC3E}">
        <p14:creationId xmlns:p14="http://schemas.microsoft.com/office/powerpoint/2010/main" val="583935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smtClean="0">
                <a:solidFill>
                  <a:schemeClr val="tx1"/>
                </a:solidFill>
                <a:effectLst/>
                <a:latin typeface="+mn-lt"/>
                <a:ea typeface="+mn-ea"/>
                <a:cs typeface="+mn-cs"/>
              </a:rPr>
              <a:t>Nordea har ett antal projekt inom ramen för sitt arbete med samhällsansvar. De flesta satsningarna riktar sig till barn och ungdomar och alla samlas under en uttalad </a:t>
            </a:r>
            <a:r>
              <a:rPr lang="sv-SE" sz="1200" kern="1200" dirty="0" err="1" smtClean="0">
                <a:solidFill>
                  <a:schemeClr val="tx1"/>
                </a:solidFill>
                <a:effectLst/>
                <a:latin typeface="+mn-lt"/>
                <a:ea typeface="+mn-ea"/>
                <a:cs typeface="+mn-cs"/>
              </a:rPr>
              <a:t>sk</a:t>
            </a:r>
            <a:r>
              <a:rPr lang="sv-SE" sz="1200" kern="1200" dirty="0" smtClean="0">
                <a:solidFill>
                  <a:schemeClr val="tx1"/>
                </a:solidFill>
                <a:effectLst/>
                <a:latin typeface="+mn-lt"/>
                <a:ea typeface="+mn-ea"/>
                <a:cs typeface="+mn-cs"/>
              </a:rPr>
              <a:t>. CSR-strategi (Corporate and Social </a:t>
            </a:r>
            <a:r>
              <a:rPr lang="sv-SE" sz="1200" kern="1200" dirty="0" err="1" smtClean="0">
                <a:solidFill>
                  <a:schemeClr val="tx1"/>
                </a:solidFill>
                <a:effectLst/>
                <a:latin typeface="+mn-lt"/>
                <a:ea typeface="+mn-ea"/>
                <a:cs typeface="+mn-cs"/>
              </a:rPr>
              <a:t>Responsibility</a:t>
            </a:r>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Ungdomar är särskilt viktiga för oss inom vårt arbete med att ta samhällsansvar. </a:t>
            </a:r>
          </a:p>
          <a:p>
            <a:r>
              <a:rPr lang="sv-SE" sz="1200" kern="1200" dirty="0" smtClean="0">
                <a:solidFill>
                  <a:schemeClr val="tx1"/>
                </a:solidFill>
                <a:effectLst/>
                <a:latin typeface="+mn-lt"/>
                <a:ea typeface="+mn-ea"/>
                <a:cs typeface="+mn-cs"/>
              </a:rPr>
              <a:t> </a:t>
            </a:r>
          </a:p>
          <a:p>
            <a:r>
              <a:rPr lang="sv-SE" sz="1200" kern="1200" dirty="0" smtClean="0">
                <a:solidFill>
                  <a:schemeClr val="tx1"/>
                </a:solidFill>
                <a:effectLst/>
                <a:latin typeface="+mn-lt"/>
                <a:ea typeface="+mn-ea"/>
                <a:cs typeface="+mn-cs"/>
              </a:rPr>
              <a:t>Vi vill att ungdomar tidigt ska lära sig varför det är så viktigt att kunna hantera sin ekonomi. För att vara ung är inte alltid helt lätt - allt från att fixa första jobbet eller bostad kräver mycket. Hamnar man lite fel från början så kan det bli onödigt tufft. Idag finns t.ex. redan 40 000 ungdomar i Sverige</a:t>
            </a:r>
            <a:r>
              <a:rPr lang="sv-SE" sz="1200" kern="1200" baseline="0" dirty="0" smtClean="0">
                <a:solidFill>
                  <a:schemeClr val="tx1"/>
                </a:solidFill>
                <a:effectLst/>
                <a:latin typeface="+mn-lt"/>
                <a:ea typeface="+mn-ea"/>
                <a:cs typeface="+mn-cs"/>
              </a:rPr>
              <a:t> registrerade med olika fall hos</a:t>
            </a:r>
            <a:r>
              <a:rPr lang="sv-SE" sz="1200" kern="1200" dirty="0" smtClean="0">
                <a:solidFill>
                  <a:schemeClr val="tx1"/>
                </a:solidFill>
                <a:effectLst/>
                <a:latin typeface="+mn-lt"/>
                <a:ea typeface="+mn-ea"/>
                <a:cs typeface="+mn-cs"/>
              </a:rPr>
              <a:t> Kronofogden.</a:t>
            </a:r>
          </a:p>
          <a:p>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Frågorna kring ekonomi är många som ni säkert redan diskuterat i klassen nu och vi vill hjälpa till att besvara dem</a:t>
            </a:r>
            <a:r>
              <a:rPr lang="sv-SE" sz="1200" kern="1200" baseline="0" dirty="0" smtClean="0">
                <a:solidFill>
                  <a:schemeClr val="tx1"/>
                </a:solidFill>
                <a:effectLst/>
                <a:latin typeface="+mn-lt"/>
                <a:ea typeface="+mn-ea"/>
                <a:cs typeface="+mn-cs"/>
              </a:rPr>
              <a:t> och ge dig som lärare stöd och inspiration i arbetet med vardagsekonomi.</a:t>
            </a:r>
            <a:endParaRPr lang="sv-SE" sz="1200" kern="1200" dirty="0" smtClean="0">
              <a:solidFill>
                <a:schemeClr val="tx1"/>
              </a:solidFill>
              <a:effectLst/>
              <a:latin typeface="+mn-lt"/>
              <a:ea typeface="+mn-ea"/>
              <a:cs typeface="+mn-cs"/>
            </a:endParaRPr>
          </a:p>
          <a:p>
            <a:pPr lvl="0"/>
            <a:endParaRPr lang="sv-SE" sz="1200" kern="1200" dirty="0" smtClean="0">
              <a:solidFill>
                <a:schemeClr val="tx1"/>
              </a:solidFill>
              <a:effectLst/>
              <a:latin typeface="+mn-lt"/>
              <a:ea typeface="+mn-ea"/>
              <a:cs typeface="+mn-cs"/>
            </a:endParaRPr>
          </a:p>
          <a:p>
            <a:pPr lvl="0"/>
            <a:r>
              <a:rPr lang="sv-SE" sz="1200" kern="1200" dirty="0" smtClean="0">
                <a:solidFill>
                  <a:schemeClr val="tx1"/>
                </a:solidFill>
                <a:effectLst/>
                <a:latin typeface="+mn-lt"/>
                <a:ea typeface="+mn-ea"/>
                <a:cs typeface="+mn-cs"/>
              </a:rPr>
              <a:t>Vi erbjuder sedan 2010 alla högstadie- och gymnasieskolor Ekonomipejl. Utbildningen är kostnadsfri och vi pratar inte om Nordeas produkter och tjänster utan om privatekonomi generellt. Anställda i Nordea med erfarenhet av privatekonomiska frågor kommer ut till ungdomarnas skola och anpassar utbildningen efter elevernas frågor och kunskapsnivå.</a:t>
            </a:r>
            <a:r>
              <a:rPr lang="sv-SE" sz="1200" kern="1200" baseline="0" dirty="0" smtClean="0">
                <a:solidFill>
                  <a:schemeClr val="tx1"/>
                </a:solidFill>
                <a:effectLst/>
                <a:latin typeface="+mn-lt"/>
                <a:ea typeface="+mn-ea"/>
                <a:cs typeface="+mn-cs"/>
              </a:rPr>
              <a:t>  </a:t>
            </a:r>
          </a:p>
          <a:p>
            <a:pPr lvl="0"/>
            <a:endParaRPr lang="sv-SE" sz="1200" kern="1200" baseline="0" dirty="0" smtClean="0">
              <a:solidFill>
                <a:schemeClr val="tx1"/>
              </a:solidFill>
              <a:effectLst/>
              <a:latin typeface="+mn-lt"/>
              <a:ea typeface="+mn-ea"/>
              <a:cs typeface="+mn-cs"/>
            </a:endParaRPr>
          </a:p>
          <a:p>
            <a:pPr lvl="0"/>
            <a:r>
              <a:rPr lang="sv-SE" sz="1200" kern="1200" baseline="0" dirty="0" smtClean="0">
                <a:solidFill>
                  <a:schemeClr val="tx1"/>
                </a:solidFill>
                <a:effectLst/>
                <a:latin typeface="+mn-lt"/>
                <a:ea typeface="+mn-ea"/>
                <a:cs typeface="+mn-cs"/>
              </a:rPr>
              <a:t>Reaktionerna på Ekonomipejl är mycket positiva. Idag har Nordea över 220 stycken specialutbildade inspiratörer ute i landet och bara under år 2014 har de tillsammans besökt 17 000 elever på 255 skolor och bokningarna av besök fortsätter att öka.</a:t>
            </a:r>
            <a:endParaRPr lang="sv-SE" dirty="0" smtClean="0"/>
          </a:p>
          <a:p>
            <a:endParaRPr lang="sv-SE" dirty="0"/>
          </a:p>
        </p:txBody>
      </p:sp>
      <p:sp>
        <p:nvSpPr>
          <p:cNvPr id="4" name="Platshållare för bildnummer 3"/>
          <p:cNvSpPr>
            <a:spLocks noGrp="1"/>
          </p:cNvSpPr>
          <p:nvPr>
            <p:ph type="sldNum" sz="quarter" idx="10"/>
          </p:nvPr>
        </p:nvSpPr>
        <p:spPr/>
        <p:txBody>
          <a:bodyPr/>
          <a:lstStyle/>
          <a:p>
            <a:fld id="{C984B9FD-2F45-5F42-816F-5606A6228B08}" type="slidenum">
              <a:rPr lang="sv-SE" smtClean="0"/>
              <a:t>8</a:t>
            </a:fld>
            <a:endParaRPr lang="sv-SE"/>
          </a:p>
        </p:txBody>
      </p:sp>
    </p:spTree>
    <p:extLst>
      <p:ext uri="{BB962C8B-B14F-4D97-AF65-F5344CB8AC3E}">
        <p14:creationId xmlns:p14="http://schemas.microsoft.com/office/powerpoint/2010/main" val="4294455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Nu är det snart dags för en inspiratör att komma till vår klass.</a:t>
            </a:r>
            <a:r>
              <a:rPr lang="sv-SE" baseline="0" dirty="0" smtClean="0"/>
              <a:t> Presentera gärna hen vid namn.</a:t>
            </a:r>
            <a:endParaRPr lang="sv-SE" dirty="0" smtClean="0"/>
          </a:p>
          <a:p>
            <a:endParaRPr lang="sv-SE" dirty="0" smtClean="0"/>
          </a:p>
          <a:p>
            <a:r>
              <a:rPr lang="sv-SE" dirty="0" smtClean="0"/>
              <a:t>Berätta om när besöket är inplanerat och hur du valt att sedan arbeta vidare med vardagsekonomi</a:t>
            </a:r>
            <a:r>
              <a:rPr lang="sv-SE" baseline="0" dirty="0" smtClean="0"/>
              <a:t> och om det är något mer du tycker eleverna ska ta med sig eller förbereda sig på inför besöket.</a:t>
            </a:r>
            <a:endParaRPr lang="sv-SE" dirty="0" smtClean="0"/>
          </a:p>
          <a:p>
            <a:endParaRPr lang="sv-SE" dirty="0"/>
          </a:p>
        </p:txBody>
      </p:sp>
      <p:sp>
        <p:nvSpPr>
          <p:cNvPr id="4" name="Platshållare för bildnummer 3"/>
          <p:cNvSpPr>
            <a:spLocks noGrp="1"/>
          </p:cNvSpPr>
          <p:nvPr>
            <p:ph type="sldNum" sz="quarter" idx="10"/>
          </p:nvPr>
        </p:nvSpPr>
        <p:spPr/>
        <p:txBody>
          <a:bodyPr/>
          <a:lstStyle/>
          <a:p>
            <a:fld id="{C984B9FD-2F45-5F42-816F-5606A6228B08}" type="slidenum">
              <a:rPr lang="sv-SE" smtClean="0"/>
              <a:t>9</a:t>
            </a:fld>
            <a:endParaRPr lang="sv-SE"/>
          </a:p>
        </p:txBody>
      </p:sp>
    </p:spTree>
    <p:extLst>
      <p:ext uri="{BB962C8B-B14F-4D97-AF65-F5344CB8AC3E}">
        <p14:creationId xmlns:p14="http://schemas.microsoft.com/office/powerpoint/2010/main" val="187021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9D5D4340-F704-AD4A-B245-1CA0EBEBBA60}" type="datetimeFigureOut">
              <a:rPr lang="sv-SE" smtClean="0"/>
              <a:t>2015-10-03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BCE2BF2-224D-1F4C-888A-ABE274CFC51C}" type="slidenum">
              <a:rPr lang="sv-SE" smtClean="0"/>
              <a:t>‹#›</a:t>
            </a:fld>
            <a:endParaRPr lang="sv-SE"/>
          </a:p>
        </p:txBody>
      </p:sp>
    </p:spTree>
    <p:extLst>
      <p:ext uri="{BB962C8B-B14F-4D97-AF65-F5344CB8AC3E}">
        <p14:creationId xmlns:p14="http://schemas.microsoft.com/office/powerpoint/2010/main" val="1592904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D5D4340-F704-AD4A-B245-1CA0EBEBBA60}" type="datetimeFigureOut">
              <a:rPr lang="sv-SE" smtClean="0"/>
              <a:t>2015-10-03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BCE2BF2-224D-1F4C-888A-ABE274CFC51C}" type="slidenum">
              <a:rPr lang="sv-SE" smtClean="0"/>
              <a:t>‹#›</a:t>
            </a:fld>
            <a:endParaRPr lang="sv-SE"/>
          </a:p>
        </p:txBody>
      </p:sp>
    </p:spTree>
    <p:extLst>
      <p:ext uri="{BB962C8B-B14F-4D97-AF65-F5344CB8AC3E}">
        <p14:creationId xmlns:p14="http://schemas.microsoft.com/office/powerpoint/2010/main" val="4181829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D5D4340-F704-AD4A-B245-1CA0EBEBBA60}" type="datetimeFigureOut">
              <a:rPr lang="sv-SE" smtClean="0"/>
              <a:t>2015-10-03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BCE2BF2-224D-1F4C-888A-ABE274CFC51C}" type="slidenum">
              <a:rPr lang="sv-SE" smtClean="0"/>
              <a:t>‹#›</a:t>
            </a:fld>
            <a:endParaRPr lang="sv-SE"/>
          </a:p>
        </p:txBody>
      </p:sp>
    </p:spTree>
    <p:extLst>
      <p:ext uri="{BB962C8B-B14F-4D97-AF65-F5344CB8AC3E}">
        <p14:creationId xmlns:p14="http://schemas.microsoft.com/office/powerpoint/2010/main" val="710647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D5D4340-F704-AD4A-B245-1CA0EBEBBA60}" type="datetimeFigureOut">
              <a:rPr lang="sv-SE" smtClean="0"/>
              <a:t>2015-10-03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BCE2BF2-224D-1F4C-888A-ABE274CFC51C}" type="slidenum">
              <a:rPr lang="sv-SE" smtClean="0"/>
              <a:t>‹#›</a:t>
            </a:fld>
            <a:endParaRPr lang="sv-SE"/>
          </a:p>
        </p:txBody>
      </p:sp>
    </p:spTree>
    <p:extLst>
      <p:ext uri="{BB962C8B-B14F-4D97-AF65-F5344CB8AC3E}">
        <p14:creationId xmlns:p14="http://schemas.microsoft.com/office/powerpoint/2010/main" val="4241530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9D5D4340-F704-AD4A-B245-1CA0EBEBBA60}" type="datetimeFigureOut">
              <a:rPr lang="sv-SE" smtClean="0"/>
              <a:t>2015-10-03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4BCE2BF2-224D-1F4C-888A-ABE274CFC51C}" type="slidenum">
              <a:rPr lang="sv-SE" smtClean="0"/>
              <a:t>‹#›</a:t>
            </a:fld>
            <a:endParaRPr lang="sv-SE"/>
          </a:p>
        </p:txBody>
      </p:sp>
    </p:spTree>
    <p:extLst>
      <p:ext uri="{BB962C8B-B14F-4D97-AF65-F5344CB8AC3E}">
        <p14:creationId xmlns:p14="http://schemas.microsoft.com/office/powerpoint/2010/main" val="22764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9D5D4340-F704-AD4A-B245-1CA0EBEBBA60}" type="datetimeFigureOut">
              <a:rPr lang="sv-SE" smtClean="0"/>
              <a:t>2015-10-03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BCE2BF2-224D-1F4C-888A-ABE274CFC51C}" type="slidenum">
              <a:rPr lang="sv-SE" smtClean="0"/>
              <a:t>‹#›</a:t>
            </a:fld>
            <a:endParaRPr lang="sv-SE"/>
          </a:p>
        </p:txBody>
      </p:sp>
    </p:spTree>
    <p:extLst>
      <p:ext uri="{BB962C8B-B14F-4D97-AF65-F5344CB8AC3E}">
        <p14:creationId xmlns:p14="http://schemas.microsoft.com/office/powerpoint/2010/main" val="2950598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9D5D4340-F704-AD4A-B245-1CA0EBEBBA60}" type="datetimeFigureOut">
              <a:rPr lang="sv-SE" smtClean="0"/>
              <a:t>2015-10-03</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4BCE2BF2-224D-1F4C-888A-ABE274CFC51C}" type="slidenum">
              <a:rPr lang="sv-SE" smtClean="0"/>
              <a:t>‹#›</a:t>
            </a:fld>
            <a:endParaRPr lang="sv-SE"/>
          </a:p>
        </p:txBody>
      </p:sp>
    </p:spTree>
    <p:extLst>
      <p:ext uri="{BB962C8B-B14F-4D97-AF65-F5344CB8AC3E}">
        <p14:creationId xmlns:p14="http://schemas.microsoft.com/office/powerpoint/2010/main" val="2566373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9D5D4340-F704-AD4A-B245-1CA0EBEBBA60}" type="datetimeFigureOut">
              <a:rPr lang="sv-SE" smtClean="0"/>
              <a:t>2015-10-03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4BCE2BF2-224D-1F4C-888A-ABE274CFC51C}" type="slidenum">
              <a:rPr lang="sv-SE" smtClean="0"/>
              <a:t>‹#›</a:t>
            </a:fld>
            <a:endParaRPr lang="sv-SE"/>
          </a:p>
        </p:txBody>
      </p:sp>
    </p:spTree>
    <p:extLst>
      <p:ext uri="{BB962C8B-B14F-4D97-AF65-F5344CB8AC3E}">
        <p14:creationId xmlns:p14="http://schemas.microsoft.com/office/powerpoint/2010/main" val="1188728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9D5D4340-F704-AD4A-B245-1CA0EBEBBA60}" type="datetimeFigureOut">
              <a:rPr lang="sv-SE" smtClean="0"/>
              <a:t>2015-10-03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4BCE2BF2-224D-1F4C-888A-ABE274CFC51C}" type="slidenum">
              <a:rPr lang="sv-SE" smtClean="0"/>
              <a:t>‹#›</a:t>
            </a:fld>
            <a:endParaRPr lang="sv-SE"/>
          </a:p>
        </p:txBody>
      </p:sp>
    </p:spTree>
    <p:extLst>
      <p:ext uri="{BB962C8B-B14F-4D97-AF65-F5344CB8AC3E}">
        <p14:creationId xmlns:p14="http://schemas.microsoft.com/office/powerpoint/2010/main" val="307548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D5D4340-F704-AD4A-B245-1CA0EBEBBA60}" type="datetimeFigureOut">
              <a:rPr lang="sv-SE" smtClean="0"/>
              <a:t>2015-10-03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BCE2BF2-224D-1F4C-888A-ABE274CFC51C}" type="slidenum">
              <a:rPr lang="sv-SE" smtClean="0"/>
              <a:t>‹#›</a:t>
            </a:fld>
            <a:endParaRPr lang="sv-SE"/>
          </a:p>
        </p:txBody>
      </p:sp>
    </p:spTree>
    <p:extLst>
      <p:ext uri="{BB962C8B-B14F-4D97-AF65-F5344CB8AC3E}">
        <p14:creationId xmlns:p14="http://schemas.microsoft.com/office/powerpoint/2010/main" val="42007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D5D4340-F704-AD4A-B245-1CA0EBEBBA60}" type="datetimeFigureOut">
              <a:rPr lang="sv-SE" smtClean="0"/>
              <a:t>2015-10-03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4BCE2BF2-224D-1F4C-888A-ABE274CFC51C}" type="slidenum">
              <a:rPr lang="sv-SE" smtClean="0"/>
              <a:t>‹#›</a:t>
            </a:fld>
            <a:endParaRPr lang="sv-SE"/>
          </a:p>
        </p:txBody>
      </p:sp>
    </p:spTree>
    <p:extLst>
      <p:ext uri="{BB962C8B-B14F-4D97-AF65-F5344CB8AC3E}">
        <p14:creationId xmlns:p14="http://schemas.microsoft.com/office/powerpoint/2010/main" val="1424496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D4340-F704-AD4A-B245-1CA0EBEBBA60}" type="datetimeFigureOut">
              <a:rPr lang="sv-SE" smtClean="0"/>
              <a:t>2015-10-03</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E2BF2-224D-1F4C-888A-ABE274CFC51C}" type="slidenum">
              <a:rPr lang="sv-SE" smtClean="0"/>
              <a:t>‹#›</a:t>
            </a:fld>
            <a:endParaRPr lang="sv-SE"/>
          </a:p>
        </p:txBody>
      </p:sp>
    </p:spTree>
    <p:extLst>
      <p:ext uri="{BB962C8B-B14F-4D97-AF65-F5344CB8AC3E}">
        <p14:creationId xmlns:p14="http://schemas.microsoft.com/office/powerpoint/2010/main" val="1998141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emf"/><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jpe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8.jpeg"/><Relationship Id="rId7" Type="http://schemas.openxmlformats.org/officeDocument/2006/relationships/image" Target="../media/image31.emf"/><Relationship Id="rId12"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emf"/><Relationship Id="rId11" Type="http://schemas.openxmlformats.org/officeDocument/2006/relationships/image" Target="../media/image35.jpeg"/><Relationship Id="rId5" Type="http://schemas.openxmlformats.org/officeDocument/2006/relationships/image" Target="../media/image29.emf"/><Relationship Id="rId10" Type="http://schemas.openxmlformats.org/officeDocument/2006/relationships/image" Target="../media/image34.jpeg"/><Relationship Id="rId4" Type="http://schemas.openxmlformats.org/officeDocument/2006/relationships/image" Target="../media/image2.jpeg"/><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PP GR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0266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Bildobjekt 2" descr="PPT INTR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4" name="Bildobjekt 3" descr="PPT INTRO N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5" name="Bildobjekt 4" descr="PPT INTRO NY s 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6" name="Bildobjekt 5" descr="PPT INTRO NY 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spTree>
    <p:extLst>
      <p:ext uri="{BB962C8B-B14F-4D97-AF65-F5344CB8AC3E}">
        <p14:creationId xmlns:p14="http://schemas.microsoft.com/office/powerpoint/2010/main" val="3077499913"/>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PPT INTRO NY 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0266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Bildobjekt 3" descr="PPT INTRO NY 3.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2" name="Bildobjekt 1" descr="PPT INTRO NYYsid 14.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spTree>
    <p:extLst>
      <p:ext uri="{BB962C8B-B14F-4D97-AF65-F5344CB8AC3E}">
        <p14:creationId xmlns:p14="http://schemas.microsoft.com/office/powerpoint/2010/main" val="2813790148"/>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PPT INTRO NY 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10266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Bildobjekt 2" descr="PPT INTRO NY sid 1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4" name="Bildobjekt 3" descr="PPT INTRO NY sid 1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5" name="Bildobjekt 4" descr="PPT INTRO NYYYsid 1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6" name="Bildobjekt 5" descr="PPT INTRO NYYYsid 1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7" name="Bildobjekt 6" descr="PPT INTRO NYYsid 15.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8" name="Bildobjekt 7" descr="PPT INTRO sid 15.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spTree>
    <p:extLst>
      <p:ext uri="{BB962C8B-B14F-4D97-AF65-F5344CB8AC3E}">
        <p14:creationId xmlns:p14="http://schemas.microsoft.com/office/powerpoint/2010/main" val="202622700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PP GR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0266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Bildobjekt 2" descr="PPT INTR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4" name="Bildobjekt 3" descr="PPT INTRO 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5" name="Bildobjekt 4" descr="PPT INTRO NY.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6" name="Bildobjekt 5" descr="PPT INTRO NY 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7" name="Bildobjekt 6" descr="PPT INTRO NY 3.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spTree>
    <p:extLst>
      <p:ext uri="{BB962C8B-B14F-4D97-AF65-F5344CB8AC3E}">
        <p14:creationId xmlns:p14="http://schemas.microsoft.com/office/powerpoint/2010/main" val="132449631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PP GR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0266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Bildobjekt 2" descr="PPT INTR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4" name="Bildobjekt 3" descr="PPT INTRO 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5" name="Bildobjekt 4" descr="PPT INTRO NY.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6" name="Bildobjekt 5" descr="PPT INTRO NY 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7" name="Bildobjekt 6" descr="PPT INTRO NY 3.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spTree>
    <p:extLst>
      <p:ext uri="{BB962C8B-B14F-4D97-AF65-F5344CB8AC3E}">
        <p14:creationId xmlns:p14="http://schemas.microsoft.com/office/powerpoint/2010/main" val="290930341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PP GR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0266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Bildobjekt 2" descr="PPT INTR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4" name="Bildobjekt 3" descr="PPT INTRO N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spTree>
    <p:extLst>
      <p:ext uri="{BB962C8B-B14F-4D97-AF65-F5344CB8AC3E}">
        <p14:creationId xmlns:p14="http://schemas.microsoft.com/office/powerpoint/2010/main" val="1355960989"/>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descr="PPT INTRO NY 2.pdf"/>
          <p:cNvPicPr>
            <a:picLocks noGrp="1" noChangeAspect="1"/>
          </p:cNvPicPr>
          <p:nvPr>
            <p:ph idx="1"/>
          </p:nvPr>
        </p:nvPicPr>
        <p:blipFill>
          <a:blip r:embed="rId3">
            <a:extLst>
              <a:ext uri="{28A0092B-C50C-407E-A947-70E740481C1C}">
                <a14:useLocalDpi xmlns:a14="http://schemas.microsoft.com/office/drawing/2010/main" val="0"/>
              </a:ext>
            </a:extLst>
          </a:blip>
          <a:srcRect t="226" b="226"/>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ktangel 6"/>
          <p:cNvSpPr/>
          <p:nvPr/>
        </p:nvSpPr>
        <p:spPr>
          <a:xfrm>
            <a:off x="810930" y="1720840"/>
            <a:ext cx="7757386" cy="4068806"/>
          </a:xfrm>
          <a:prstGeom prst="rect">
            <a:avLst/>
          </a:prstGeom>
        </p:spPr>
        <p:txBody>
          <a:bodyPr wrap="square">
            <a:spAutoFit/>
          </a:bodyPr>
          <a:lstStyle/>
          <a:p>
            <a:pPr marL="342900" indent="-342900">
              <a:lnSpc>
                <a:spcPct val="120000"/>
              </a:lnSpc>
              <a:buFont typeface="Arial"/>
              <a:buChar char="•"/>
            </a:pPr>
            <a:r>
              <a:rPr lang="sv-SE" sz="2400" b="1" dirty="0" smtClean="0">
                <a:solidFill>
                  <a:schemeClr val="bg1">
                    <a:lumMod val="95000"/>
                  </a:schemeClr>
                </a:solidFill>
              </a:rPr>
              <a:t>Varför </a:t>
            </a:r>
            <a:r>
              <a:rPr lang="sv-SE" sz="2400" b="1" dirty="0">
                <a:solidFill>
                  <a:schemeClr val="bg1">
                    <a:lumMod val="95000"/>
                  </a:schemeClr>
                </a:solidFill>
              </a:rPr>
              <a:t>är det så viktigt att betala sina räkningar i tid?</a:t>
            </a:r>
            <a:endParaRPr lang="sv-SE" sz="2400" dirty="0">
              <a:solidFill>
                <a:schemeClr val="bg1">
                  <a:lumMod val="95000"/>
                </a:schemeClr>
              </a:solidFill>
            </a:endParaRPr>
          </a:p>
          <a:p>
            <a:pPr marL="342900" indent="-342900">
              <a:lnSpc>
                <a:spcPct val="120000"/>
              </a:lnSpc>
              <a:buFont typeface="Arial"/>
              <a:buChar char="•"/>
            </a:pPr>
            <a:r>
              <a:rPr lang="sv-SE" sz="2400" b="1" dirty="0" smtClean="0">
                <a:solidFill>
                  <a:schemeClr val="bg1">
                    <a:lumMod val="95000"/>
                  </a:schemeClr>
                </a:solidFill>
              </a:rPr>
              <a:t>Hur </a:t>
            </a:r>
            <a:r>
              <a:rPr lang="sv-SE" sz="2400" b="1" dirty="0">
                <a:solidFill>
                  <a:schemeClr val="bg1">
                    <a:lumMod val="95000"/>
                  </a:schemeClr>
                </a:solidFill>
              </a:rPr>
              <a:t>gör jag när jag ska betala en räkning?</a:t>
            </a:r>
            <a:endParaRPr lang="sv-SE" sz="2400" dirty="0">
              <a:solidFill>
                <a:schemeClr val="bg1">
                  <a:lumMod val="95000"/>
                </a:schemeClr>
              </a:solidFill>
            </a:endParaRPr>
          </a:p>
          <a:p>
            <a:pPr marL="342900" indent="-342900">
              <a:lnSpc>
                <a:spcPct val="120000"/>
              </a:lnSpc>
              <a:buFont typeface="Arial"/>
              <a:buChar char="•"/>
            </a:pPr>
            <a:r>
              <a:rPr lang="sv-SE" sz="2400" b="1" dirty="0" smtClean="0">
                <a:solidFill>
                  <a:schemeClr val="bg1">
                    <a:lumMod val="95000"/>
                  </a:schemeClr>
                </a:solidFill>
              </a:rPr>
              <a:t>Sms</a:t>
            </a:r>
            <a:r>
              <a:rPr lang="sv-SE" sz="2400" b="1" dirty="0">
                <a:solidFill>
                  <a:schemeClr val="bg1">
                    <a:lumMod val="95000"/>
                  </a:schemeClr>
                </a:solidFill>
              </a:rPr>
              <a:t>-lån är väl inte så farligt ibland – eller?</a:t>
            </a:r>
            <a:endParaRPr lang="sv-SE" sz="2400" dirty="0">
              <a:solidFill>
                <a:schemeClr val="bg1">
                  <a:lumMod val="95000"/>
                </a:schemeClr>
              </a:solidFill>
            </a:endParaRPr>
          </a:p>
          <a:p>
            <a:pPr marL="342900" indent="-342900">
              <a:lnSpc>
                <a:spcPct val="120000"/>
              </a:lnSpc>
              <a:buFont typeface="Arial"/>
              <a:buChar char="•"/>
            </a:pPr>
            <a:r>
              <a:rPr lang="sv-SE" sz="2400" b="1" dirty="0" smtClean="0">
                <a:solidFill>
                  <a:schemeClr val="bg1">
                    <a:lumMod val="95000"/>
                  </a:schemeClr>
                </a:solidFill>
              </a:rPr>
              <a:t>Vad </a:t>
            </a:r>
            <a:r>
              <a:rPr lang="sv-SE" sz="2400" b="1" dirty="0">
                <a:solidFill>
                  <a:schemeClr val="bg1">
                    <a:lumMod val="95000"/>
                  </a:schemeClr>
                </a:solidFill>
              </a:rPr>
              <a:t>kostar det egentligen att flytta </a:t>
            </a:r>
            <a:r>
              <a:rPr lang="sv-SE" sz="2400" b="1" dirty="0" smtClean="0">
                <a:solidFill>
                  <a:schemeClr val="bg1">
                    <a:lumMod val="95000"/>
                  </a:schemeClr>
                </a:solidFill>
              </a:rPr>
              <a:t>hemifrån?</a:t>
            </a:r>
            <a:endParaRPr lang="sv-SE" sz="2400" dirty="0">
              <a:solidFill>
                <a:schemeClr val="bg1">
                  <a:lumMod val="95000"/>
                </a:schemeClr>
              </a:solidFill>
            </a:endParaRPr>
          </a:p>
          <a:p>
            <a:pPr marL="342900" indent="-342900">
              <a:lnSpc>
                <a:spcPct val="120000"/>
              </a:lnSpc>
              <a:buFont typeface="Arial"/>
              <a:buChar char="•"/>
            </a:pPr>
            <a:r>
              <a:rPr lang="sv-SE" sz="2400" b="1" dirty="0" smtClean="0">
                <a:solidFill>
                  <a:schemeClr val="bg1">
                    <a:lumMod val="95000"/>
                  </a:schemeClr>
                </a:solidFill>
              </a:rPr>
              <a:t>Plugga </a:t>
            </a:r>
            <a:r>
              <a:rPr lang="sv-SE" sz="2400" b="1" dirty="0">
                <a:solidFill>
                  <a:schemeClr val="bg1">
                    <a:lumMod val="95000"/>
                  </a:schemeClr>
                </a:solidFill>
              </a:rPr>
              <a:t>vidare – vad ska jag tänka på?</a:t>
            </a:r>
            <a:endParaRPr lang="sv-SE" sz="2400" dirty="0">
              <a:solidFill>
                <a:schemeClr val="bg1">
                  <a:lumMod val="95000"/>
                </a:schemeClr>
              </a:solidFill>
            </a:endParaRPr>
          </a:p>
          <a:p>
            <a:pPr marL="342900" indent="-342900">
              <a:lnSpc>
                <a:spcPct val="120000"/>
              </a:lnSpc>
              <a:buFont typeface="Arial"/>
              <a:buChar char="•"/>
            </a:pPr>
            <a:r>
              <a:rPr lang="sv-SE" sz="2400" b="1" dirty="0" smtClean="0">
                <a:solidFill>
                  <a:schemeClr val="bg1">
                    <a:lumMod val="95000"/>
                  </a:schemeClr>
                </a:solidFill>
              </a:rPr>
              <a:t>Hur </a:t>
            </a:r>
            <a:r>
              <a:rPr lang="sv-SE" sz="2400" b="1" dirty="0">
                <a:solidFill>
                  <a:schemeClr val="bg1">
                    <a:lumMod val="95000"/>
                  </a:schemeClr>
                </a:solidFill>
              </a:rPr>
              <a:t>får jag pengarna att räcka till</a:t>
            </a:r>
            <a:r>
              <a:rPr lang="sv-SE" sz="2400" b="1" dirty="0" smtClean="0">
                <a:solidFill>
                  <a:schemeClr val="bg1">
                    <a:lumMod val="95000"/>
                  </a:schemeClr>
                </a:solidFill>
              </a:rPr>
              <a:t>?</a:t>
            </a:r>
            <a:endParaRPr lang="sv-SE" sz="2400" dirty="0">
              <a:solidFill>
                <a:schemeClr val="bg1">
                  <a:lumMod val="95000"/>
                </a:schemeClr>
              </a:solidFill>
            </a:endParaRPr>
          </a:p>
          <a:p>
            <a:pPr marL="342900" indent="-342900">
              <a:lnSpc>
                <a:spcPct val="120000"/>
              </a:lnSpc>
              <a:buFont typeface="Arial"/>
              <a:buChar char="•"/>
            </a:pPr>
            <a:r>
              <a:rPr lang="sv-SE" sz="2400" b="1" dirty="0" smtClean="0">
                <a:solidFill>
                  <a:schemeClr val="bg1">
                    <a:lumMod val="95000"/>
                  </a:schemeClr>
                </a:solidFill>
              </a:rPr>
              <a:t>Kan jag använda mina pengar smartare?</a:t>
            </a:r>
            <a:endParaRPr lang="sv-SE" sz="2400" dirty="0" smtClean="0">
              <a:solidFill>
                <a:schemeClr val="bg1">
                  <a:lumMod val="95000"/>
                </a:schemeClr>
              </a:solidFill>
            </a:endParaRPr>
          </a:p>
          <a:p>
            <a:pPr marL="342900" indent="-342900">
              <a:lnSpc>
                <a:spcPct val="120000"/>
              </a:lnSpc>
              <a:buFont typeface="Arial"/>
              <a:buChar char="•"/>
            </a:pPr>
            <a:r>
              <a:rPr lang="sv-SE" sz="2400" b="1" dirty="0" smtClean="0">
                <a:solidFill>
                  <a:schemeClr val="bg1">
                    <a:lumMod val="95000"/>
                  </a:schemeClr>
                </a:solidFill>
              </a:rPr>
              <a:t>Vad </a:t>
            </a:r>
            <a:r>
              <a:rPr lang="sv-SE" sz="2400" b="1" dirty="0">
                <a:solidFill>
                  <a:schemeClr val="bg1">
                    <a:lumMod val="95000"/>
                  </a:schemeClr>
                </a:solidFill>
              </a:rPr>
              <a:t>gör man egentligen på banken och vad kan jag få </a:t>
            </a:r>
            <a:r>
              <a:rPr lang="sv-SE" sz="2400" b="1" dirty="0" smtClean="0">
                <a:solidFill>
                  <a:schemeClr val="bg1">
                    <a:lumMod val="95000"/>
                  </a:schemeClr>
                </a:solidFill>
              </a:rPr>
              <a:t>hjälp </a:t>
            </a:r>
            <a:r>
              <a:rPr lang="sv-SE" sz="2400" b="1" dirty="0">
                <a:solidFill>
                  <a:schemeClr val="bg1">
                    <a:lumMod val="95000"/>
                  </a:schemeClr>
                </a:solidFill>
              </a:rPr>
              <a:t>med?</a:t>
            </a:r>
            <a:endParaRPr lang="sv-SE" sz="2400" dirty="0">
              <a:solidFill>
                <a:schemeClr val="bg1">
                  <a:lumMod val="95000"/>
                </a:schemeClr>
              </a:solidFill>
            </a:endParaRPr>
          </a:p>
        </p:txBody>
      </p:sp>
    </p:spTree>
    <p:extLst>
      <p:ext uri="{BB962C8B-B14F-4D97-AF65-F5344CB8AC3E}">
        <p14:creationId xmlns:p14="http://schemas.microsoft.com/office/powerpoint/2010/main" val="2758279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p:tgtEl>
                                          <p:spTgt spid="7">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p:tgtEl>
                                          <p:spTgt spid="7">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7">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p:tgtEl>
                                          <p:spTgt spid="7">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7">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p:tgtEl>
                                          <p:spTgt spid="7">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PP GR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0266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Bildobjekt 2" descr="PPT INTR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4" name="Bildobjekt 3" descr="PPT INTRO 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5" name="Bildobjekt 4" descr="PPT INTRO NY.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6" name="Bildobjekt 5" descr="PPT INTRO NY 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7" name="Bildobjekt 6" descr="PPT INTRO NY 3.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8" name="Bildobjekt 7" descr="PPT INTRO NYYsid 8.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spTree>
    <p:extLst>
      <p:ext uri="{BB962C8B-B14F-4D97-AF65-F5344CB8AC3E}">
        <p14:creationId xmlns:p14="http://schemas.microsoft.com/office/powerpoint/2010/main" val="3992837534"/>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PP GR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0266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Bildobjekt 2" descr="PPT INTR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4" name="Bildobjekt 3" descr="PPT INTR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5" name="Bildobjekt 4" descr="PPT INTR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6" name="Bildobjekt 5" descr="PPT INTRO 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7" name="Bildobjekt 6" descr="PPT INTRO NY.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8" name="Bildobjekt 7" descr="PPT INTRO NY 2.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9" name="Bildobjekt 8" descr="PPT INTRO NY 3.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11" name="Bildobjekt 10" descr="PPT INTRO NY sid 10.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12" name="Bildobjekt 11" descr="PPT INTRO NYYY sid 10.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10" name="Bildobjekt 9" descr="PPT INTRO NYYsid 10.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spTree>
    <p:extLst>
      <p:ext uri="{BB962C8B-B14F-4D97-AF65-F5344CB8AC3E}">
        <p14:creationId xmlns:p14="http://schemas.microsoft.com/office/powerpoint/2010/main" val="2977051116"/>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PP GRU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0266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Bildobjekt 2" descr="PPT INTR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5" name="Bildobjekt 4" descr="PPT INTRO 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4" name="Bildobjekt 3" descr="PPT INTRO NY.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6" name="Bildobjekt 5" descr="PPT INTRO NY 2.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pic>
        <p:nvPicPr>
          <p:cNvPr id="7" name="Bildobjekt 6" descr="PPT INTRO NY 3.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0" y="0"/>
            <a:ext cx="9102662" cy="6858000"/>
          </a:xfrm>
          <a:prstGeom prst="rect">
            <a:avLst/>
          </a:prstGeom>
        </p:spPr>
      </p:pic>
    </p:spTree>
    <p:extLst>
      <p:ext uri="{BB962C8B-B14F-4D97-AF65-F5344CB8AC3E}">
        <p14:creationId xmlns:p14="http://schemas.microsoft.com/office/powerpoint/2010/main" val="2853092060"/>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PPT INTRO NY 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02662"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5053420"/>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374</TotalTime>
  <Words>1379</Words>
  <Application>Microsoft Office PowerPoint</Application>
  <PresentationFormat>Bildspel på skärmen (4:3)</PresentationFormat>
  <Paragraphs>93</Paragraphs>
  <Slides>11</Slides>
  <Notes>10</Notes>
  <HiddenSlides>0</HiddenSlides>
  <MMClips>0</MMClips>
  <ScaleCrop>false</ScaleCrop>
  <HeadingPairs>
    <vt:vector size="4" baseType="variant">
      <vt:variant>
        <vt:lpstr>Tema</vt:lpstr>
      </vt:variant>
      <vt:variant>
        <vt:i4>1</vt:i4>
      </vt:variant>
      <vt:variant>
        <vt:lpstr>Bildrubriker</vt:lpstr>
      </vt:variant>
      <vt:variant>
        <vt:i4>11</vt:i4>
      </vt:variant>
    </vt:vector>
  </HeadingPairs>
  <TitlesOfParts>
    <vt:vector size="12" baseType="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From Form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Helena From</dc:creator>
  <cp:lastModifiedBy>Frank, Sandra</cp:lastModifiedBy>
  <cp:revision>36</cp:revision>
  <dcterms:created xsi:type="dcterms:W3CDTF">2014-08-26T09:51:47Z</dcterms:created>
  <dcterms:modified xsi:type="dcterms:W3CDTF">2015-10-03T06:52:24Z</dcterms:modified>
</cp:coreProperties>
</file>